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98" r:id="rId3"/>
    <p:sldId id="257" r:id="rId4"/>
    <p:sldId id="261" r:id="rId5"/>
    <p:sldId id="262" r:id="rId6"/>
    <p:sldId id="311" r:id="rId7"/>
    <p:sldId id="263" r:id="rId8"/>
    <p:sldId id="303" r:id="rId9"/>
    <p:sldId id="268" r:id="rId10"/>
    <p:sldId id="272" r:id="rId11"/>
    <p:sldId id="308" r:id="rId12"/>
    <p:sldId id="296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88" autoAdjust="0"/>
    <p:restoredTop sz="94660"/>
  </p:normalViewPr>
  <p:slideViewPr>
    <p:cSldViewPr snapToGrid="0">
      <p:cViewPr>
        <p:scale>
          <a:sx n="80" d="100"/>
          <a:sy n="80" d="100"/>
        </p:scale>
        <p:origin x="762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3267E-663C-4B4E-B9EE-BBFB220E633A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FCCE-2FE3-4C63-ACB1-514A389067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92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47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464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445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902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62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359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090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870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84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48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57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326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ABA73-C9A2-4B44-8FFD-072AAB4B4F3B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C4EAE-83BB-48E3-9B9B-26C364EBEC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93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75" y="1472520"/>
            <a:ext cx="5788381" cy="35368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52609" t="3430" r="6087" b="4332"/>
          <a:stretch/>
        </p:blipFill>
        <p:spPr>
          <a:xfrm>
            <a:off x="0" y="0"/>
            <a:ext cx="6003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2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106" y="0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</a:rPr>
              <a:t>1. PROBLEMA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5106" y="1054584"/>
            <a:ext cx="2382077" cy="4351338"/>
          </a:xfrm>
        </p:spPr>
        <p:txBody>
          <a:bodyPr/>
          <a:lstStyle/>
          <a:p>
            <a:pPr marL="0" indent="0">
              <a:buNone/>
            </a:pPr>
            <a:r>
              <a:rPr lang="es-ES" sz="1600" dirty="0"/>
              <a:t>N</a:t>
            </a:r>
            <a:r>
              <a:rPr lang="es-ES" sz="1600" dirty="0" smtClean="0"/>
              <a:t>o se cuenta con plataformas digitales </a:t>
            </a:r>
            <a:r>
              <a:rPr lang="es-ES" sz="1600" dirty="0" smtClean="0"/>
              <a:t>personalizadas que reduzcan los </a:t>
            </a:r>
            <a:r>
              <a:rPr lang="es-ES" sz="1600" dirty="0" smtClean="0"/>
              <a:t>riesgos </a:t>
            </a:r>
            <a:r>
              <a:rPr lang="es-ES" sz="1600" dirty="0" err="1" smtClean="0"/>
              <a:t>psicolaborales</a:t>
            </a:r>
            <a:r>
              <a:rPr lang="es-ES" sz="1600" dirty="0" smtClean="0"/>
              <a:t> (Estrés laboral).</a:t>
            </a:r>
          </a:p>
          <a:p>
            <a:pPr marL="0" indent="0">
              <a:buNone/>
            </a:pPr>
            <a:r>
              <a:rPr lang="es-ES" sz="1600" dirty="0" smtClean="0"/>
              <a:t>Existencia de programas con soluciones inadecuadas generadas por intrusismo profesional.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617304" y="370393"/>
            <a:ext cx="312751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</a:rPr>
              <a:t>2. PROPUESTA DE VALOR 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900" dirty="0"/>
              <a:t/>
            </a:r>
            <a:br>
              <a:rPr lang="es-ES" sz="900" dirty="0"/>
            </a:br>
            <a:endParaRPr lang="es-ES" sz="1400" dirty="0"/>
          </a:p>
        </p:txBody>
      </p:sp>
      <p:sp>
        <p:nvSpPr>
          <p:cNvPr id="7" name="Rectángulo 6"/>
          <p:cNvSpPr/>
          <p:nvPr/>
        </p:nvSpPr>
        <p:spPr>
          <a:xfrm>
            <a:off x="2716696" y="961377"/>
            <a:ext cx="292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Brindar técnicas psicológicas personalizadas científicamente comprobadas adaptada a la necesidad real. </a:t>
            </a:r>
            <a:r>
              <a:rPr lang="es-ES" sz="1600" dirty="0" smtClean="0"/>
              <a:t>Reducir </a:t>
            </a:r>
            <a:r>
              <a:rPr lang="es-ES" sz="1600" dirty="0"/>
              <a:t>los riesgos psicosociales y desarrollar competencias laborales mediante plataformas digitales al alcance inmediato al usuario.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039866" y="370393"/>
            <a:ext cx="17882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</a:rPr>
              <a:t>3. SOLUCIÓN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050273" y="939773"/>
            <a:ext cx="20965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La plataforma digital integrada, busca optimizar el estado físico y mental del colaborador (usuario) y </a:t>
            </a:r>
            <a:r>
              <a:rPr lang="es-PE" sz="1600" dirty="0"/>
              <a:t>desarrollar sus competencias laborales y personales para un incremento de su productividad y alto rendimiento.</a:t>
            </a:r>
            <a:endParaRPr lang="es-ES" sz="1600" dirty="0"/>
          </a:p>
        </p:txBody>
      </p:sp>
      <p:sp>
        <p:nvSpPr>
          <p:cNvPr id="10" name="Rectángulo 9"/>
          <p:cNvSpPr/>
          <p:nvPr/>
        </p:nvSpPr>
        <p:spPr>
          <a:xfrm>
            <a:off x="8232959" y="364803"/>
            <a:ext cx="1494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</a:rPr>
              <a:t>4. CANALES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8266089" y="949578"/>
            <a:ext cx="186661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 smtClean="0"/>
              <a:t>Comercialización directa a las empresas.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 smtClean="0"/>
              <a:t>Aplicación </a:t>
            </a:r>
            <a:r>
              <a:rPr lang="es-ES" sz="1600" dirty="0" err="1" smtClean="0"/>
              <a:t>movil</a:t>
            </a:r>
            <a:r>
              <a:rPr lang="es-ES" sz="1600" dirty="0" smtClean="0"/>
              <a:t> </a:t>
            </a:r>
            <a:r>
              <a:rPr lang="es-ES" sz="1600" dirty="0" err="1" smtClean="0"/>
              <a:t>android</a:t>
            </a:r>
            <a:r>
              <a:rPr lang="es-ES" sz="1600" dirty="0" smtClean="0"/>
              <a:t> - </a:t>
            </a:r>
            <a:r>
              <a:rPr lang="es-ES" sz="1600" dirty="0" err="1" smtClean="0"/>
              <a:t>ios</a:t>
            </a:r>
            <a:r>
              <a:rPr lang="es-ES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 smtClean="0"/>
              <a:t>Redes sociales.</a:t>
            </a:r>
            <a:endParaRPr lang="es-ES" sz="1600" dirty="0"/>
          </a:p>
        </p:txBody>
      </p:sp>
      <p:sp>
        <p:nvSpPr>
          <p:cNvPr id="12" name="Rectángulo 11"/>
          <p:cNvSpPr/>
          <p:nvPr/>
        </p:nvSpPr>
        <p:spPr>
          <a:xfrm>
            <a:off x="10223191" y="371456"/>
            <a:ext cx="19400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</a:rPr>
              <a:t>5. ESTRUCTURA DE COSTOS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0165832" y="1325563"/>
            <a:ext cx="19993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/>
              <a:t>Desarrollo y mantenimiento de la app.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/>
              <a:t>Almacenamiento en la nube.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/>
              <a:t>Marketing y publicidad.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/>
              <a:t>Planilla de personal de soporte.</a:t>
            </a:r>
            <a:endParaRPr lang="es-ES" sz="1600" dirty="0"/>
          </a:p>
        </p:txBody>
      </p:sp>
      <p:sp>
        <p:nvSpPr>
          <p:cNvPr id="14" name="Rectángulo 13"/>
          <p:cNvSpPr/>
          <p:nvPr/>
        </p:nvSpPr>
        <p:spPr>
          <a:xfrm>
            <a:off x="210427" y="3880108"/>
            <a:ext cx="234227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</a:rPr>
              <a:t>6. FUENTE DE INGRESOS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12660" y="4748038"/>
            <a:ext cx="45951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Optamos por el modelo de suscripción para las empresas el cual nos permite tener un flujo de ingresos recurrente, teniendo diferentes planes con características y precios diferentes, adaptándose a las necesidades y capacidad de cada cliente. Cobrando por cantidad de usuarios que solicite la empresa (B2B).</a:t>
            </a:r>
            <a:endParaRPr lang="es-ES" sz="1600" dirty="0"/>
          </a:p>
        </p:txBody>
      </p:sp>
      <p:sp>
        <p:nvSpPr>
          <p:cNvPr id="16" name="Rectángulo 15"/>
          <p:cNvSpPr/>
          <p:nvPr/>
        </p:nvSpPr>
        <p:spPr>
          <a:xfrm>
            <a:off x="5166317" y="3880108"/>
            <a:ext cx="23175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</a:rPr>
              <a:t>7. MÉTRICAS CLAVES.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5166317" y="4375965"/>
            <a:ext cx="32223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1600" dirty="0"/>
              <a:t>Descargas de la app.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1600" dirty="0"/>
              <a:t>Cantidad de cuentas creadas vs cantidad de cuentas activas.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1600" dirty="0"/>
              <a:t>Cantidad de servicios contratados.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1600" dirty="0"/>
              <a:t>Calificaciones del servicio (incluido comentarios).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1600" dirty="0"/>
              <a:t>Ingresos mensuales.</a:t>
            </a:r>
            <a:endParaRPr lang="es-ES" sz="1600" dirty="0"/>
          </a:p>
        </p:txBody>
      </p:sp>
      <p:sp>
        <p:nvSpPr>
          <p:cNvPr id="18" name="Rectángulo 17"/>
          <p:cNvSpPr/>
          <p:nvPr/>
        </p:nvSpPr>
        <p:spPr>
          <a:xfrm>
            <a:off x="8561856" y="3837019"/>
            <a:ext cx="31748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</a:rPr>
              <a:t>8. VENTAJAS ESPECIALES</a:t>
            </a:r>
            <a:b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</a:rPr>
            </a:br>
            <a:endParaRPr lang="es-ES" sz="2800" b="1" dirty="0">
              <a:solidFill>
                <a:schemeClr val="accent5">
                  <a:lumMod val="75000"/>
                </a:schemeClr>
              </a:solidFill>
              <a:latin typeface="Gill Sans MT Condensed" panose="020B0506020104020203" pitchFamily="34" charset="0"/>
              <a:ea typeface="+mj-ea"/>
              <a:cs typeface="+mj-cs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8561856" y="4375965"/>
            <a:ext cx="33651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err="1"/>
              <a:t>Chatboot</a:t>
            </a:r>
            <a:r>
              <a:rPr lang="es-E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Creación de contenido </a:t>
            </a:r>
            <a:r>
              <a:rPr lang="es-ES" dirty="0" smtClean="0"/>
              <a:t>atractivo con </a:t>
            </a:r>
            <a:r>
              <a:rPr lang="es-ES" dirty="0"/>
              <a:t>marketing digital.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Filtro de seguridad para clientes.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Plataforma sin cobro de registro.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Multiservicio en una sola app.</a:t>
            </a:r>
          </a:p>
        </p:txBody>
      </p:sp>
    </p:spTree>
    <p:extLst>
      <p:ext uri="{BB962C8B-B14F-4D97-AF65-F5344CB8AC3E}">
        <p14:creationId xmlns:p14="http://schemas.microsoft.com/office/powerpoint/2010/main" val="33239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3678128"/>
            <a:ext cx="227007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3308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ES" alt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29590" y="922350"/>
            <a:ext cx="10230678" cy="208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ES" altLang="es-ES" sz="1600" dirty="0"/>
          </a:p>
          <a:p>
            <a:pPr marL="228600" lvl="0" indent="-22860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2000" dirty="0"/>
              <a:t>Ofreceremos un programa de suscripción para empresas el cual reciban los servicios en su ultima versión para que así aumenten su compromiso con nuestra marca</a:t>
            </a:r>
            <a:r>
              <a:rPr lang="es-ES" altLang="es-ES" sz="2000" dirty="0" smtClean="0"/>
              <a:t>.</a:t>
            </a:r>
            <a:endParaRPr lang="es-ES" altLang="es-ES" sz="2000" dirty="0"/>
          </a:p>
          <a:p>
            <a:pPr marL="228600" lvl="0" indent="-22860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2000" dirty="0"/>
              <a:t>Crearemos una experiencia </a:t>
            </a:r>
            <a:r>
              <a:rPr lang="es-ES" altLang="es-ES" sz="2000" dirty="0" smtClean="0"/>
              <a:t>atractiva </a:t>
            </a:r>
            <a:r>
              <a:rPr lang="es-ES" altLang="es-ES" sz="2000" dirty="0"/>
              <a:t>y fácil de usar en nuestro aplicativo</a:t>
            </a:r>
            <a:r>
              <a:rPr lang="es-ES" altLang="es-ES" sz="2000" dirty="0" smtClean="0"/>
              <a:t>.</a:t>
            </a:r>
            <a:endParaRPr lang="es-ES" altLang="es-ES" sz="2000" dirty="0"/>
          </a:p>
          <a:p>
            <a:pPr marL="228600" lvl="0" indent="-22860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2000" dirty="0"/>
              <a:t>Utilizaremos nuestros perfiles en las redes sociales como canal de venta para promocionar y vender los </a:t>
            </a:r>
            <a:r>
              <a:rPr lang="es-ES" altLang="es-ES" sz="2000" dirty="0" smtClean="0"/>
              <a:t>servicios.</a:t>
            </a:r>
            <a:endParaRPr lang="es-ES" altLang="es-ES" sz="2000" dirty="0"/>
          </a:p>
        </p:txBody>
      </p:sp>
      <p:sp>
        <p:nvSpPr>
          <p:cNvPr id="6" name="Rectángulo 5"/>
          <p:cNvSpPr/>
          <p:nvPr/>
        </p:nvSpPr>
        <p:spPr>
          <a:xfrm>
            <a:off x="529590" y="276019"/>
            <a:ext cx="8972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  <a:sym typeface="Open Sans"/>
              </a:rPr>
              <a:t>ESTRATEGIA PARA NUESTROS CANALES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  <a:sym typeface="Open Sans"/>
              </a:rPr>
              <a:t>DE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  <a:sym typeface="Open Sans"/>
              </a:rPr>
              <a:t>VENTA</a:t>
            </a:r>
            <a:endParaRPr lang="es-ES" sz="3600" b="1" dirty="0">
              <a:solidFill>
                <a:schemeClr val="accent5">
                  <a:lumMod val="75000"/>
                </a:schemeClr>
              </a:solidFill>
              <a:latin typeface="Gill Sans MT Condensed" panose="020B0506020104020203" pitchFamily="34" charset="0"/>
              <a:ea typeface="+mj-ea"/>
              <a:cs typeface="+mj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3"/>
          <a:stretch/>
        </p:blipFill>
        <p:spPr>
          <a:xfrm>
            <a:off x="10190922" y="1"/>
            <a:ext cx="2001078" cy="970700"/>
          </a:xfrm>
          <a:prstGeom prst="rect">
            <a:avLst/>
          </a:prstGeom>
        </p:spPr>
      </p:pic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470592"/>
              </p:ext>
            </p:extLst>
          </p:nvPr>
        </p:nvGraphicFramePr>
        <p:xfrm>
          <a:off x="3123062" y="3119314"/>
          <a:ext cx="5866364" cy="2410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Hoja de cálculo" r:id="rId4" imgW="5610302" imgH="2305236" progId="Excel.Sheet.12">
                  <p:embed/>
                </p:oleObj>
              </mc:Choice>
              <mc:Fallback>
                <p:oleObj name="Hoja de cálculo" r:id="rId4" imgW="5610302" imgH="2305236" progId="Excel.Sheet.12">
                  <p:embed/>
                  <p:pic>
                    <p:nvPicPr>
                      <p:cNvPr id="10" name="Objeto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3062" y="3119314"/>
                        <a:ext cx="5866364" cy="2410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4956313" y="5833089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Inversión por colaborador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9467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96786"/>
              </p:ext>
            </p:extLst>
          </p:nvPr>
        </p:nvGraphicFramePr>
        <p:xfrm>
          <a:off x="966470" y="1555433"/>
          <a:ext cx="10007599" cy="1552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467">
                  <a:extLst>
                    <a:ext uri="{9D8B030D-6E8A-4147-A177-3AD203B41FA5}">
                      <a16:colId xmlns:a16="http://schemas.microsoft.com/office/drawing/2014/main" val="2120739994"/>
                    </a:ext>
                  </a:extLst>
                </a:gridCol>
                <a:gridCol w="1256104">
                  <a:extLst>
                    <a:ext uri="{9D8B030D-6E8A-4147-A177-3AD203B41FA5}">
                      <a16:colId xmlns:a16="http://schemas.microsoft.com/office/drawing/2014/main" val="2936519848"/>
                    </a:ext>
                  </a:extLst>
                </a:gridCol>
                <a:gridCol w="1094333">
                  <a:extLst>
                    <a:ext uri="{9D8B030D-6E8A-4147-A177-3AD203B41FA5}">
                      <a16:colId xmlns:a16="http://schemas.microsoft.com/office/drawing/2014/main" val="1060336051"/>
                    </a:ext>
                  </a:extLst>
                </a:gridCol>
                <a:gridCol w="1208525">
                  <a:extLst>
                    <a:ext uri="{9D8B030D-6E8A-4147-A177-3AD203B41FA5}">
                      <a16:colId xmlns:a16="http://schemas.microsoft.com/office/drawing/2014/main" val="2622359895"/>
                    </a:ext>
                  </a:extLst>
                </a:gridCol>
                <a:gridCol w="1256104">
                  <a:extLst>
                    <a:ext uri="{9D8B030D-6E8A-4147-A177-3AD203B41FA5}">
                      <a16:colId xmlns:a16="http://schemas.microsoft.com/office/drawing/2014/main" val="1537972814"/>
                    </a:ext>
                  </a:extLst>
                </a:gridCol>
                <a:gridCol w="1027722">
                  <a:extLst>
                    <a:ext uri="{9D8B030D-6E8A-4147-A177-3AD203B41FA5}">
                      <a16:colId xmlns:a16="http://schemas.microsoft.com/office/drawing/2014/main" val="1065267083"/>
                    </a:ext>
                  </a:extLst>
                </a:gridCol>
                <a:gridCol w="1116537">
                  <a:extLst>
                    <a:ext uri="{9D8B030D-6E8A-4147-A177-3AD203B41FA5}">
                      <a16:colId xmlns:a16="http://schemas.microsoft.com/office/drawing/2014/main" val="2586766031"/>
                    </a:ext>
                  </a:extLst>
                </a:gridCol>
                <a:gridCol w="1078474">
                  <a:extLst>
                    <a:ext uri="{9D8B030D-6E8A-4147-A177-3AD203B41FA5}">
                      <a16:colId xmlns:a16="http://schemas.microsoft.com/office/drawing/2014/main" val="2199855388"/>
                    </a:ext>
                  </a:extLst>
                </a:gridCol>
                <a:gridCol w="1094333">
                  <a:extLst>
                    <a:ext uri="{9D8B030D-6E8A-4147-A177-3AD203B41FA5}">
                      <a16:colId xmlns:a16="http://schemas.microsoft.com/office/drawing/2014/main" val="131582651"/>
                    </a:ext>
                  </a:extLst>
                </a:gridCol>
              </a:tblGrid>
              <a:tr h="74295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PROYECCIÓN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Demanda proyectada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Ingreso</a:t>
                      </a:r>
                      <a:br>
                        <a:rPr lang="es-ES" sz="1100" u="none" strike="noStrike">
                          <a:effectLst/>
                        </a:rPr>
                      </a:br>
                      <a:r>
                        <a:rPr lang="es-ES" sz="1100" u="none" strike="noStrike">
                          <a:effectLst/>
                        </a:rPr>
                        <a:t>por</a:t>
                      </a:r>
                      <a:br>
                        <a:rPr lang="es-ES" sz="1100" u="none" strike="noStrike">
                          <a:effectLst/>
                        </a:rPr>
                      </a:br>
                      <a:r>
                        <a:rPr lang="es-ES" sz="1100" u="none" strike="noStrike">
                          <a:effectLst/>
                        </a:rPr>
                        <a:t>ticket de</a:t>
                      </a:r>
                      <a:br>
                        <a:rPr lang="es-ES" sz="1100" u="none" strike="noStrike">
                          <a:effectLst/>
                        </a:rPr>
                      </a:br>
                      <a:r>
                        <a:rPr lang="es-ES" sz="1100" u="none" strike="noStrike">
                          <a:effectLst/>
                        </a:rPr>
                        <a:t>compra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Costos</a:t>
                      </a:r>
                      <a:br>
                        <a:rPr lang="es-ES" sz="1100" u="none" strike="noStrike">
                          <a:effectLst/>
                        </a:rPr>
                      </a:br>
                      <a:r>
                        <a:rPr lang="es-ES" sz="1100" u="none" strike="noStrike">
                          <a:effectLst/>
                        </a:rPr>
                        <a:t>Variables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Utilidad</a:t>
                      </a:r>
                      <a:br>
                        <a:rPr lang="es-ES" sz="1100" u="none" strike="noStrike">
                          <a:effectLst/>
                        </a:rPr>
                      </a:br>
                      <a:r>
                        <a:rPr lang="es-ES" sz="1100" u="none" strike="noStrike">
                          <a:effectLst/>
                        </a:rPr>
                        <a:t>Bruta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Costos</a:t>
                      </a:r>
                      <a:br>
                        <a:rPr lang="es-ES" sz="1100" u="none" strike="noStrike">
                          <a:effectLst/>
                        </a:rPr>
                      </a:br>
                      <a:r>
                        <a:rPr lang="es-ES" sz="1100" u="none" strike="noStrike">
                          <a:effectLst/>
                        </a:rPr>
                        <a:t>Gastos</a:t>
                      </a:r>
                      <a:br>
                        <a:rPr lang="es-ES" sz="1100" u="none" strike="noStrike">
                          <a:effectLst/>
                        </a:rPr>
                      </a:br>
                      <a:r>
                        <a:rPr lang="es-ES" sz="1100" u="none" strike="noStrike">
                          <a:effectLst/>
                        </a:rPr>
                        <a:t>Fijos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Utilidad Antes de Impuestos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Impuestos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Utilidad Neta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1561244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1ER AÑO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1000000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    120.000.000,00  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          10.000.000,00   </a:t>
                      </a:r>
                      <a:endParaRPr lang="es-E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         110.000.000,00  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          176.776,00   </a:t>
                      </a:r>
                      <a:endParaRPr lang="es-E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effectLst/>
                        </a:rPr>
                        <a:t>    109.823.224,00  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effectLst/>
                        </a:rPr>
                        <a:t>     32.946.967,20  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effectLst/>
                        </a:rPr>
                        <a:t>      76.876.256,80  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336226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2DO AÑO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1300000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    156.000.000,00  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          13.000.000,00   </a:t>
                      </a:r>
                      <a:endParaRPr lang="es-E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         143.000.000,00  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          176.776,00   </a:t>
                      </a:r>
                      <a:endParaRPr lang="es-E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effectLst/>
                        </a:rPr>
                        <a:t>    142.823.224,00  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effectLst/>
                        </a:rPr>
                        <a:t>     42.846.967,20  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effectLst/>
                        </a:rPr>
                        <a:t>      99.976.256,80  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8934496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966470" y="3566160"/>
            <a:ext cx="4783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Nota</a:t>
            </a:r>
            <a:r>
              <a:rPr lang="es-ES" b="1" dirty="0"/>
              <a:t>: </a:t>
            </a:r>
            <a:endParaRPr lang="es-E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 smtClean="0"/>
              <a:t>Ticket </a:t>
            </a:r>
            <a:r>
              <a:rPr lang="es-ES" i="1" dirty="0"/>
              <a:t>promedio anual 120 </a:t>
            </a:r>
            <a:r>
              <a:rPr lang="es-ES" i="1" dirty="0" smtClean="0"/>
              <a:t>dólares.</a:t>
            </a: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 smtClean="0"/>
              <a:t>Costo </a:t>
            </a:r>
            <a:r>
              <a:rPr lang="es-ES" i="1" dirty="0"/>
              <a:t>variable 10 </a:t>
            </a:r>
            <a:r>
              <a:rPr lang="es-ES" i="1" dirty="0" smtClean="0"/>
              <a:t>dólares (pasarela </a:t>
            </a:r>
            <a:r>
              <a:rPr lang="es-ES" i="1" dirty="0"/>
              <a:t>de </a:t>
            </a:r>
            <a:r>
              <a:rPr lang="es-ES" i="1" dirty="0" smtClean="0"/>
              <a:t>pagos).</a:t>
            </a: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/>
              <a:t>Costo fijos en </a:t>
            </a:r>
            <a:r>
              <a:rPr lang="es-ES" i="1" dirty="0" smtClean="0"/>
              <a:t>dólares (Cambio </a:t>
            </a:r>
            <a:r>
              <a:rPr lang="es-ES" i="1" dirty="0"/>
              <a:t>a 3,8 </a:t>
            </a:r>
            <a:r>
              <a:rPr lang="es-ES" i="1" dirty="0" smtClean="0"/>
              <a:t>soles).</a:t>
            </a: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/>
              <a:t>Considerando </a:t>
            </a:r>
            <a:r>
              <a:rPr lang="es-ES" i="1" dirty="0" smtClean="0"/>
              <a:t>impuesto </a:t>
            </a:r>
            <a:r>
              <a:rPr lang="es-ES" i="1" dirty="0"/>
              <a:t>al 30 </a:t>
            </a:r>
            <a:r>
              <a:rPr lang="es-ES" i="1" dirty="0" smtClean="0"/>
              <a:t>%.</a:t>
            </a:r>
            <a:endParaRPr lang="es-ES" i="1" dirty="0"/>
          </a:p>
          <a:p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860453" y="512506"/>
            <a:ext cx="5706883" cy="715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s-ES" sz="36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</a:rPr>
              <a:t>PROYECCIÓN DE LOS 2 PRIMEROS AÑOS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3"/>
          <a:stretch/>
        </p:blipFill>
        <p:spPr>
          <a:xfrm>
            <a:off x="10164417" y="1"/>
            <a:ext cx="1981856" cy="9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1365" y="600710"/>
            <a:ext cx="4303643" cy="1325563"/>
          </a:xfrm>
        </p:spPr>
        <p:txBody>
          <a:bodyPr>
            <a:noAutofit/>
          </a:bodyPr>
          <a:lstStyle/>
          <a:p>
            <a: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</a:rPr>
              <a:t>JAVIER RUÍZ SANTAMARÍA</a:t>
            </a:r>
            <a:b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</a:rPr>
            </a:br>
            <a: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</a:rPr>
              <a:t>CEO – FUNDADOR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1365" y="1926273"/>
            <a:ext cx="5867400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600" dirty="0" smtClean="0"/>
              <a:t>Candidato a Doctor en Administración de negocio (USIL). Magister </a:t>
            </a:r>
            <a:r>
              <a:rPr lang="es-ES" sz="1600" dirty="0"/>
              <a:t>en Organización y Dirección de Personas (ESAN). Licenciado en Psicología. Clínico - Organizacional (USMP). Máster de Especialización en gestión Europea de Recursos Humanos (</a:t>
            </a:r>
            <a:r>
              <a:rPr lang="es-ES" sz="1600" dirty="0" err="1"/>
              <a:t>Group</a:t>
            </a:r>
            <a:r>
              <a:rPr lang="es-ES" sz="1600" dirty="0"/>
              <a:t> ESC Clermont – FRANCIA). Especialización en Dirección en Transformación Digital (ESAN - LA SALLE ESPAÑA). Especialización en Recursos Humanos (CENTRUM). Transformación digital (MIT - </a:t>
            </a:r>
            <a:r>
              <a:rPr lang="es-ES" sz="1600" dirty="0" err="1"/>
              <a:t>Massachussett</a:t>
            </a:r>
            <a:r>
              <a:rPr lang="es-ES" sz="1600" dirty="0"/>
              <a:t> </a:t>
            </a:r>
            <a:r>
              <a:rPr lang="es-ES" sz="1600" dirty="0" err="1"/>
              <a:t>Institute</a:t>
            </a:r>
            <a:r>
              <a:rPr lang="es-ES" sz="1600" dirty="0"/>
              <a:t> of </a:t>
            </a:r>
            <a:r>
              <a:rPr lang="es-ES" sz="1600" dirty="0" err="1"/>
              <a:t>Technology</a:t>
            </a:r>
            <a:r>
              <a:rPr lang="es-ES" sz="1600" dirty="0"/>
              <a:t>). </a:t>
            </a:r>
            <a:r>
              <a:rPr lang="es-ES" sz="1600" dirty="0" err="1"/>
              <a:t>Design</a:t>
            </a:r>
            <a:r>
              <a:rPr lang="es-ES" sz="1600" dirty="0"/>
              <a:t> </a:t>
            </a:r>
            <a:r>
              <a:rPr lang="es-ES" sz="1600" dirty="0" err="1"/>
              <a:t>Thinking</a:t>
            </a:r>
            <a:r>
              <a:rPr lang="es-ES" sz="1600" dirty="0"/>
              <a:t> (</a:t>
            </a:r>
            <a:r>
              <a:rPr lang="es-ES" sz="1600" dirty="0" err="1"/>
              <a:t>Darden</a:t>
            </a:r>
            <a:r>
              <a:rPr lang="es-ES" sz="1600" dirty="0"/>
              <a:t> </a:t>
            </a:r>
            <a:r>
              <a:rPr lang="es-ES" sz="1600" dirty="0" err="1"/>
              <a:t>School</a:t>
            </a:r>
            <a:r>
              <a:rPr lang="es-ES" sz="1600" dirty="0"/>
              <a:t> of Business - Universidad de Virginia). </a:t>
            </a:r>
            <a:r>
              <a:rPr lang="es-ES" sz="1600" dirty="0" err="1"/>
              <a:t>Scrum</a:t>
            </a:r>
            <a:r>
              <a:rPr lang="es-ES" sz="1600" dirty="0"/>
              <a:t> Master, </a:t>
            </a:r>
            <a:r>
              <a:rPr lang="es-ES" sz="1600" dirty="0" err="1"/>
              <a:t>Design</a:t>
            </a:r>
            <a:r>
              <a:rPr lang="es-ES" sz="1600" dirty="0"/>
              <a:t> </a:t>
            </a:r>
            <a:r>
              <a:rPr lang="es-ES" sz="1600" dirty="0" err="1"/>
              <a:t>Thinkers</a:t>
            </a:r>
            <a:r>
              <a:rPr lang="es-ES" sz="1600" dirty="0"/>
              <a:t> y Agile HR (</a:t>
            </a:r>
            <a:r>
              <a:rPr lang="es-ES" sz="1600" dirty="0" err="1"/>
              <a:t>Certiprof</a:t>
            </a:r>
            <a:r>
              <a:rPr lang="es-ES" sz="1600" dirty="0"/>
              <a:t>). Especialista en </a:t>
            </a:r>
            <a:r>
              <a:rPr lang="es-ES" sz="1600" dirty="0" err="1"/>
              <a:t>People</a:t>
            </a:r>
            <a:r>
              <a:rPr lang="es-ES" sz="1600" dirty="0"/>
              <a:t> </a:t>
            </a:r>
            <a:r>
              <a:rPr lang="es-ES" sz="1600" dirty="0" err="1"/>
              <a:t>Analytics</a:t>
            </a:r>
            <a:r>
              <a:rPr lang="es-ES" sz="1600" dirty="0"/>
              <a:t> In HR. Coach Ejecutivo. Socio Director en EEA - Educación Ejecutiva </a:t>
            </a:r>
            <a:r>
              <a:rPr lang="es-ES" sz="1600" dirty="0" err="1"/>
              <a:t>Ágile</a:t>
            </a:r>
            <a:r>
              <a:rPr lang="es-ES" sz="1600" dirty="0"/>
              <a:t> in HR. Director General de la firma Ruiz Santamaría &amp; Asociados. Consultor Senior. Estratega en Desarrollo Organizacional, Gestión del Talento y Comportamiento Laboral. Experiencia laboral como Gestor HR en empresas del rubro Comercial, </a:t>
            </a:r>
            <a:r>
              <a:rPr lang="es-ES" sz="1600" dirty="0" err="1"/>
              <a:t>Retail</a:t>
            </a:r>
            <a:r>
              <a:rPr lang="es-ES" sz="1600" dirty="0"/>
              <a:t>, Financiero, Textil, Educativo y Minero. Consultor en Instituciones del Estado. Expositor en Seminarios Internacionales de Psicología Organizacional y Recursos Humanos.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3"/>
          <a:stretch/>
        </p:blipFill>
        <p:spPr>
          <a:xfrm>
            <a:off x="10230678" y="-48143"/>
            <a:ext cx="1961322" cy="951415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6732104" y="677481"/>
            <a:ext cx="44792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</a:rPr>
              <a:t>CESAR ALBERTO MOLINA NEYRA</a:t>
            </a:r>
            <a:b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</a:rPr>
            </a:br>
            <a: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</a:rPr>
              <a:t>CTO-FUNDADOR  </a:t>
            </a:r>
            <a:endParaRPr lang="es-ES" sz="2800" b="1" dirty="0">
              <a:solidFill>
                <a:schemeClr val="accent5">
                  <a:lumMod val="75000"/>
                </a:schemeClr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732104" y="1926273"/>
            <a:ext cx="51414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sz="1600" dirty="0"/>
              <a:t>Profesional colegiado y titulado en Ingeniería de Sistemas e Informática, especializado en la Administración de Proyectos Informáticos, Seguridad y Auditoría Informática. Con estudios en Certificación ITIL v3, Microsoft MSCE, con estudios de Posgrado y Maestría en Administración de Empresas con Mención en Gestión Empresarial y Maestría en Ingeniería de Sistemas con Mención en Seguridad Informática . Con experiencia en más de 12 años en la Administración de Proyectos Informáticos y Jefatura de Departamento de TI. Dedicado a la Investigación y a la Docencia Universitaria. Capacidad de trabajo en entornos exigentes, equipos multidisciplinarios, presencial, remotos y bajo presión. Proactivo e innovador. Liderazgo empático a través de principios éticos profesionales de alto nivel.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02451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6123" y="1509345"/>
            <a:ext cx="5037699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000" dirty="0"/>
              <a:t>“</a:t>
            </a:r>
            <a:r>
              <a:rPr lang="es-ES" sz="2000" dirty="0" err="1"/>
              <a:t>State</a:t>
            </a:r>
            <a:r>
              <a:rPr lang="es-ES" sz="2000" dirty="0"/>
              <a:t> of </a:t>
            </a:r>
            <a:r>
              <a:rPr lang="es-ES" sz="2000" dirty="0" err="1"/>
              <a:t>the</a:t>
            </a:r>
            <a:r>
              <a:rPr lang="es-ES" sz="2000" dirty="0"/>
              <a:t> Global </a:t>
            </a:r>
            <a:r>
              <a:rPr lang="es-ES" sz="2000" dirty="0" err="1"/>
              <a:t>Workplace</a:t>
            </a:r>
            <a:r>
              <a:rPr lang="es-ES" sz="2000" dirty="0"/>
              <a:t>: 2022”, el cual asegura que el 44% de los trabajadores de todo el mundo reconoció tener estrés a diario en el trabajo. </a:t>
            </a:r>
          </a:p>
          <a:p>
            <a:pPr marL="0" indent="0" algn="just">
              <a:buNone/>
            </a:pPr>
            <a:r>
              <a:rPr lang="es-ES" sz="2000" dirty="0"/>
              <a:t>Ú</a:t>
            </a:r>
            <a:r>
              <a:rPr lang="es-ES" sz="2000" dirty="0" smtClean="0"/>
              <a:t>nicamente </a:t>
            </a:r>
            <a:r>
              <a:rPr lang="es-ES" sz="2000" dirty="0"/>
              <a:t>el 9% de los colaboradores se sienten comprometidos y complacidos con su puesto de trabajo, mientras que el 50% no tiene ninguna vinculación positiva con él. </a:t>
            </a:r>
            <a:endParaRPr lang="es-ES" sz="2000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436123" y="567504"/>
            <a:ext cx="5128327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 sz="54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</a:rPr>
              <a:t>PROBLEMÁTICA MUNDIAL</a:t>
            </a:r>
          </a:p>
        </p:txBody>
      </p:sp>
      <p:pic>
        <p:nvPicPr>
          <p:cNvPr id="6146" name="Picture 2" descr="Training estrés post vacaciones org – Instituto del Estré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19" y="3829050"/>
            <a:ext cx="388287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40164" y="391671"/>
            <a:ext cx="5276850" cy="119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4000" b="1" smtClean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</a:rPr>
              <a:t>Técnicas Psicológicas para reducir  el estrés laboral</a:t>
            </a:r>
            <a:endParaRPr lang="es-ES" sz="4000" b="1" dirty="0">
              <a:solidFill>
                <a:schemeClr val="accent5">
                  <a:lumMod val="75000"/>
                </a:schemeClr>
              </a:solidFill>
              <a:latin typeface="Gill Sans MT Condensed" panose="020B0506020104020203" pitchFamily="34" charset="0"/>
              <a:ea typeface="+mj-ea"/>
              <a:cs typeface="+mj-cs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440164" y="1699855"/>
            <a:ext cx="5029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212529"/>
                </a:solidFill>
                <a:latin typeface="-apple-system"/>
              </a:rPr>
              <a:t>La pandemia ha venido a añadir más carga mental a la población por los riesgos de contagio, una situación que ha impactado en un mayor número de trabajadores a niveles social, médico, laboral y económico. Ello ha provocado una incertidumbre mayor, y más momentos de desasosiego. </a:t>
            </a:r>
            <a:r>
              <a:rPr lang="es-ES" b="1" i="1" dirty="0">
                <a:solidFill>
                  <a:srgbClr val="212529"/>
                </a:solidFill>
                <a:latin typeface="-apple-system"/>
              </a:rPr>
              <a:t>Para equilibrar estas emociones, las técnicas </a:t>
            </a:r>
            <a:r>
              <a:rPr lang="es-ES" b="1" i="1" dirty="0" smtClean="0">
                <a:solidFill>
                  <a:srgbClr val="212529"/>
                </a:solidFill>
                <a:latin typeface="-apple-system"/>
              </a:rPr>
              <a:t>psicológicas basadas en modelo Cognitivo Conductual, Humanista y la PNL, son </a:t>
            </a:r>
            <a:r>
              <a:rPr lang="es-ES" b="1" i="1" dirty="0">
                <a:solidFill>
                  <a:srgbClr val="212529"/>
                </a:solidFill>
                <a:latin typeface="-apple-system"/>
              </a:rPr>
              <a:t>potentes, efectivas y fáciles de aplicar, tanto por la persona interesada en su conocimiento interno, como por los profesionales que quieran ayudar a otros en sus necesidades.</a:t>
            </a:r>
          </a:p>
        </p:txBody>
      </p:sp>
    </p:spTree>
    <p:extLst>
      <p:ext uri="{BB962C8B-B14F-4D97-AF65-F5344CB8AC3E}">
        <p14:creationId xmlns:p14="http://schemas.microsoft.com/office/powerpoint/2010/main" val="102569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8019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66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</a:rPr>
              <a:t>PROBLEMA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38200" y="1690688"/>
            <a:ext cx="10515600" cy="2142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  <a:sym typeface="Open Sans"/>
              </a:rPr>
              <a:t>TARGET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  <a:sym typeface="Open Sans"/>
              </a:rPr>
              <a:t>CLIENT</a:t>
            </a:r>
            <a:endParaRPr lang="es-ES" dirty="0" smtClean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s-ES" b="0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 colaboradores con responsabilidades mayores y una carga de trabajo más pesada pueden verse afectados por los </a:t>
            </a:r>
            <a:r>
              <a:rPr lang="es-ES" b="1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factores de riesgo </a:t>
            </a:r>
            <a:r>
              <a:rPr lang="es-ES" b="1" i="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psicolaboral</a:t>
            </a:r>
            <a:r>
              <a:rPr lang="es-ES" b="1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0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 la necesidad de desarrollar mas sus </a:t>
            </a:r>
            <a:r>
              <a:rPr lang="es-ES" b="1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competencias</a:t>
            </a:r>
            <a:r>
              <a:rPr lang="es-ES" b="0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cubrir dicha demanda.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También p</a:t>
            </a:r>
            <a:r>
              <a:rPr lang="es-ES" b="0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ueden estar más expuestos los colaboradores que tienen un ambiente de trabajo tóxico o un jefe exigente. En general, cualquier persona que trabaje en un entorno estresante puede sufrir estrés laboral y requerir nuevas competencias laborales.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366;p21"/>
          <p:cNvSpPr txBox="1"/>
          <p:nvPr/>
        </p:nvSpPr>
        <p:spPr>
          <a:xfrm>
            <a:off x="944714" y="4187811"/>
            <a:ext cx="4234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  <a:sym typeface="Open Sans"/>
              </a:rPr>
              <a:t>PROBLEMA PRINCIPAL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38200" y="4674111"/>
            <a:ext cx="10375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En el entorno actual en el que vivimos (BANI) ha incrementado los riesgos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psicosociales </a:t>
            </a: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(Estrés laboral)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en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el trabajo el cual están originados por una deficiente organización y por un entorno social negativo afectando a la salud física, psíquica y social del colaborador. Esto se ve incrementado al no contar con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herramientas psicológicas personalizadas aplicables en cualquier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situación laboral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para que obtengan un equilibrio emocional, calidad de vida y desarrollo profesional. 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3"/>
          <a:stretch/>
        </p:blipFill>
        <p:spPr>
          <a:xfrm>
            <a:off x="9769514" y="0"/>
            <a:ext cx="2376759" cy="11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4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8190" y="399415"/>
            <a:ext cx="10515600" cy="1325563"/>
          </a:xfrm>
        </p:spPr>
        <p:txBody>
          <a:bodyPr>
            <a:noAutofit/>
          </a:bodyPr>
          <a:lstStyle/>
          <a:p>
            <a:pPr lvl="0"/>
            <a:r>
              <a:rPr lang="es-ES" sz="3600" b="1" dirty="0" smtClean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sym typeface="Open Sans"/>
              </a:rPr>
              <a:t>DEFICIENCIAS DE LAS SOLUCIONES ACTUALES DE </a:t>
            </a:r>
            <a:br>
              <a:rPr lang="es-ES" sz="3600" b="1" dirty="0" smtClean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sym typeface="Open Sans"/>
              </a:rPr>
            </a:br>
            <a:r>
              <a:rPr lang="es-ES" sz="3600" b="1" dirty="0" smtClean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sym typeface="Open Sans"/>
              </a:rPr>
              <a:t>LOS COMPETIDORES</a:t>
            </a:r>
            <a:br>
              <a:rPr lang="es-ES" sz="3600" b="1" dirty="0" smtClean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sym typeface="Open Sans"/>
              </a:rPr>
            </a:br>
            <a:endParaRPr lang="es-ES" sz="3600" b="1" dirty="0">
              <a:solidFill>
                <a:schemeClr val="accent5">
                  <a:lumMod val="75000"/>
                </a:schemeClr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58190" y="1724978"/>
            <a:ext cx="7608570" cy="4059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PE" dirty="0" smtClean="0"/>
              <a:t>La plataforma digital </a:t>
            </a:r>
            <a:r>
              <a:rPr lang="es-PE" dirty="0"/>
              <a:t>actuales en el mercado no cuentan con soluciones </a:t>
            </a:r>
            <a:r>
              <a:rPr lang="es-PE" b="1" i="1" dirty="0"/>
              <a:t>personalizadas</a:t>
            </a:r>
            <a:r>
              <a:rPr lang="es-PE" dirty="0"/>
              <a:t> basadas a un perfil personal y profesional, diseñado para diversos colaboradores (usuarios).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ES" dirty="0"/>
              <a:t>Existencia de programas con </a:t>
            </a:r>
            <a:r>
              <a:rPr lang="es-ES" b="1" i="1" dirty="0"/>
              <a:t>soluciones inadecuadas generadas por intrusismo profesional</a:t>
            </a:r>
            <a:r>
              <a:rPr lang="es-ES" dirty="0"/>
              <a:t>, ejerciendo actividades profesionales por persona no autorizada para ello causa una falta de efectividad, lo que puede retrasar el resultado del colaborador (usuario), lo que puede empeorar su condición.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PE" dirty="0"/>
              <a:t>Las plataformas digitales actuales en el mercado </a:t>
            </a:r>
            <a:r>
              <a:rPr lang="es-PE" b="1" i="1" dirty="0"/>
              <a:t>no cuentan con un </a:t>
            </a:r>
            <a:r>
              <a:rPr lang="es-ES" b="1" i="1" dirty="0"/>
              <a:t>seguimiento y apoyo alineado a su mejoría progresiva </a:t>
            </a:r>
            <a:r>
              <a:rPr lang="es-ES" dirty="0"/>
              <a:t>mediante métricas fácil de entender (indicadores). </a:t>
            </a:r>
            <a:endParaRPr lang="es-PE" dirty="0"/>
          </a:p>
        </p:txBody>
      </p:sp>
      <p:pic>
        <p:nvPicPr>
          <p:cNvPr id="9218" name="Picture 2" descr="Download Chica-pensando - Hombre Y Mujer Pensando Png PNG Image with No  Background - PNGkey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461" y="1984343"/>
            <a:ext cx="4272280" cy="487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3"/>
          <a:stretch/>
        </p:blipFill>
        <p:spPr>
          <a:xfrm>
            <a:off x="9769514" y="0"/>
            <a:ext cx="2376759" cy="11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6"/>
          <p:cNvSpPr txBox="1"/>
          <p:nvPr/>
        </p:nvSpPr>
        <p:spPr>
          <a:xfrm>
            <a:off x="669443" y="679450"/>
            <a:ext cx="10589229" cy="57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ea typeface="+mj-ea"/>
                <a:cs typeface="+mj-cs"/>
                <a:sym typeface="Merriweather"/>
              </a:rPr>
              <a:t>COMPETENCIA Y DIFERENCIACIÓN</a:t>
            </a:r>
          </a:p>
        </p:txBody>
      </p:sp>
      <p:sp>
        <p:nvSpPr>
          <p:cNvPr id="679" name="Google Shape;679;p36"/>
          <p:cNvSpPr/>
          <p:nvPr/>
        </p:nvSpPr>
        <p:spPr>
          <a:xfrm>
            <a:off x="1404731" y="4970409"/>
            <a:ext cx="9370122" cy="618435"/>
          </a:xfrm>
          <a:custGeom>
            <a:avLst/>
            <a:gdLst/>
            <a:ahLst/>
            <a:cxnLst/>
            <a:rect l="l" t="t" r="r" b="b"/>
            <a:pathLst>
              <a:path w="22971471" h="1534036" extrusionOk="0">
                <a:moveTo>
                  <a:pt x="22417751" y="1534036"/>
                </a:moveTo>
                <a:lnTo>
                  <a:pt x="553720" y="1534036"/>
                </a:lnTo>
                <a:cubicBezTo>
                  <a:pt x="247650" y="1534036"/>
                  <a:pt x="0" y="1190656"/>
                  <a:pt x="0" y="767938"/>
                </a:cubicBezTo>
                <a:cubicBezTo>
                  <a:pt x="0" y="343458"/>
                  <a:pt x="247650" y="0"/>
                  <a:pt x="553720" y="0"/>
                </a:cubicBezTo>
                <a:lnTo>
                  <a:pt x="22417751" y="0"/>
                </a:lnTo>
                <a:cubicBezTo>
                  <a:pt x="22723821" y="0"/>
                  <a:pt x="22971471" y="343458"/>
                  <a:pt x="22971471" y="767938"/>
                </a:cubicBezTo>
                <a:cubicBezTo>
                  <a:pt x="22970201" y="1190656"/>
                  <a:pt x="22722551" y="1534036"/>
                  <a:pt x="22417751" y="1534036"/>
                </a:cubicBezTo>
                <a:close/>
              </a:path>
            </a:pathLst>
          </a:custGeom>
          <a:solidFill>
            <a:srgbClr val="03989E">
              <a:alpha val="31372"/>
            </a:srgb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680" name="Google Shape;680;p36"/>
          <p:cNvSpPr/>
          <p:nvPr/>
        </p:nvSpPr>
        <p:spPr>
          <a:xfrm>
            <a:off x="1404731" y="4262599"/>
            <a:ext cx="9370121" cy="618435"/>
          </a:xfrm>
          <a:custGeom>
            <a:avLst/>
            <a:gdLst/>
            <a:ahLst/>
            <a:cxnLst/>
            <a:rect l="l" t="t" r="r" b="b"/>
            <a:pathLst>
              <a:path w="22971471" h="1534036" extrusionOk="0">
                <a:moveTo>
                  <a:pt x="22417751" y="1534036"/>
                </a:moveTo>
                <a:lnTo>
                  <a:pt x="553720" y="1534036"/>
                </a:lnTo>
                <a:cubicBezTo>
                  <a:pt x="247650" y="1534036"/>
                  <a:pt x="0" y="1190656"/>
                  <a:pt x="0" y="767938"/>
                </a:cubicBezTo>
                <a:cubicBezTo>
                  <a:pt x="0" y="343458"/>
                  <a:pt x="247650" y="0"/>
                  <a:pt x="553720" y="0"/>
                </a:cubicBezTo>
                <a:lnTo>
                  <a:pt x="22417751" y="0"/>
                </a:lnTo>
                <a:cubicBezTo>
                  <a:pt x="22723821" y="0"/>
                  <a:pt x="22971471" y="343458"/>
                  <a:pt x="22971471" y="767938"/>
                </a:cubicBezTo>
                <a:cubicBezTo>
                  <a:pt x="22970201" y="1190656"/>
                  <a:pt x="22722551" y="1534036"/>
                  <a:pt x="22417751" y="1534036"/>
                </a:cubicBezTo>
                <a:close/>
              </a:path>
            </a:pathLst>
          </a:custGeom>
          <a:solidFill>
            <a:srgbClr val="03989E">
              <a:alpha val="31372"/>
            </a:srgb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681" name="Google Shape;681;p36"/>
          <p:cNvSpPr txBox="1"/>
          <p:nvPr/>
        </p:nvSpPr>
        <p:spPr>
          <a:xfrm>
            <a:off x="1465867" y="4973318"/>
            <a:ext cx="1918861" cy="26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 sz="1200" b="1" dirty="0"/>
              <a:t>USO DE TÉCNICAS PSICOLÓGICAS FUNCIONALES (MAYOR DE 2)</a:t>
            </a:r>
          </a:p>
        </p:txBody>
      </p:sp>
      <p:sp>
        <p:nvSpPr>
          <p:cNvPr id="682" name="Google Shape;682;p36"/>
          <p:cNvSpPr/>
          <p:nvPr/>
        </p:nvSpPr>
        <p:spPr>
          <a:xfrm>
            <a:off x="1404731" y="3561613"/>
            <a:ext cx="9370121" cy="618435"/>
          </a:xfrm>
          <a:custGeom>
            <a:avLst/>
            <a:gdLst/>
            <a:ahLst/>
            <a:cxnLst/>
            <a:rect l="l" t="t" r="r" b="b"/>
            <a:pathLst>
              <a:path w="22971471" h="1534036" extrusionOk="0">
                <a:moveTo>
                  <a:pt x="22417751" y="1534036"/>
                </a:moveTo>
                <a:lnTo>
                  <a:pt x="553720" y="1534036"/>
                </a:lnTo>
                <a:cubicBezTo>
                  <a:pt x="247650" y="1534036"/>
                  <a:pt x="0" y="1190656"/>
                  <a:pt x="0" y="767938"/>
                </a:cubicBezTo>
                <a:cubicBezTo>
                  <a:pt x="0" y="343458"/>
                  <a:pt x="247650" y="0"/>
                  <a:pt x="553720" y="0"/>
                </a:cubicBezTo>
                <a:lnTo>
                  <a:pt x="22417751" y="0"/>
                </a:lnTo>
                <a:cubicBezTo>
                  <a:pt x="22723821" y="0"/>
                  <a:pt x="22971471" y="343458"/>
                  <a:pt x="22971471" y="767938"/>
                </a:cubicBezTo>
                <a:cubicBezTo>
                  <a:pt x="22970201" y="1190656"/>
                  <a:pt x="22722551" y="1534036"/>
                  <a:pt x="22417751" y="1534036"/>
                </a:cubicBezTo>
                <a:close/>
              </a:path>
            </a:pathLst>
          </a:custGeom>
          <a:solidFill>
            <a:srgbClr val="03989E">
              <a:alpha val="31372"/>
            </a:srgb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683" name="Google Shape;683;p36"/>
          <p:cNvSpPr txBox="1"/>
          <p:nvPr/>
        </p:nvSpPr>
        <p:spPr>
          <a:xfrm>
            <a:off x="1546687" y="4310329"/>
            <a:ext cx="1757220" cy="27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200" b="1" dirty="0">
                <a:sym typeface="Arial"/>
              </a:rPr>
              <a:t>MONITOREO DEL PROGRESO / INDICADORES DE RESULTADOS    </a:t>
            </a:r>
            <a:endParaRPr sz="1200" b="1" dirty="0"/>
          </a:p>
        </p:txBody>
      </p:sp>
      <p:sp>
        <p:nvSpPr>
          <p:cNvPr id="684" name="Google Shape;684;p36"/>
          <p:cNvSpPr txBox="1"/>
          <p:nvPr/>
        </p:nvSpPr>
        <p:spPr>
          <a:xfrm>
            <a:off x="1634608" y="3691894"/>
            <a:ext cx="1609841" cy="27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 sz="1200" b="1" dirty="0" smtClean="0"/>
              <a:t>DESARROLLO DE COMPETENCIAS </a:t>
            </a:r>
            <a:endParaRPr sz="1200" b="1" dirty="0"/>
          </a:p>
        </p:txBody>
      </p:sp>
      <p:sp>
        <p:nvSpPr>
          <p:cNvPr id="685" name="Google Shape;685;p36"/>
          <p:cNvSpPr/>
          <p:nvPr/>
        </p:nvSpPr>
        <p:spPr>
          <a:xfrm>
            <a:off x="1404731" y="2864847"/>
            <a:ext cx="9370121" cy="618435"/>
          </a:xfrm>
          <a:custGeom>
            <a:avLst/>
            <a:gdLst/>
            <a:ahLst/>
            <a:cxnLst/>
            <a:rect l="l" t="t" r="r" b="b"/>
            <a:pathLst>
              <a:path w="22971471" h="1534036" extrusionOk="0">
                <a:moveTo>
                  <a:pt x="22417751" y="1534036"/>
                </a:moveTo>
                <a:lnTo>
                  <a:pt x="553720" y="1534036"/>
                </a:lnTo>
                <a:cubicBezTo>
                  <a:pt x="247650" y="1534036"/>
                  <a:pt x="0" y="1190656"/>
                  <a:pt x="0" y="767938"/>
                </a:cubicBezTo>
                <a:cubicBezTo>
                  <a:pt x="0" y="343458"/>
                  <a:pt x="247650" y="0"/>
                  <a:pt x="553720" y="0"/>
                </a:cubicBezTo>
                <a:lnTo>
                  <a:pt x="22417751" y="0"/>
                </a:lnTo>
                <a:cubicBezTo>
                  <a:pt x="22723821" y="0"/>
                  <a:pt x="22971471" y="343458"/>
                  <a:pt x="22971471" y="767938"/>
                </a:cubicBezTo>
                <a:cubicBezTo>
                  <a:pt x="22970201" y="1190656"/>
                  <a:pt x="22722551" y="1534036"/>
                  <a:pt x="22417751" y="1534036"/>
                </a:cubicBezTo>
                <a:close/>
              </a:path>
            </a:pathLst>
          </a:custGeom>
          <a:solidFill>
            <a:srgbClr val="03989E">
              <a:alpha val="31372"/>
            </a:srgb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/>
          </a:p>
        </p:txBody>
      </p:sp>
      <p:sp>
        <p:nvSpPr>
          <p:cNvPr id="686" name="Google Shape;686;p36"/>
          <p:cNvSpPr txBox="1"/>
          <p:nvPr/>
        </p:nvSpPr>
        <p:spPr>
          <a:xfrm>
            <a:off x="1620378" y="3015437"/>
            <a:ext cx="1609841" cy="27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42024"/>
              </a:lnSpc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PERSONALIZACIÓN</a:t>
            </a:r>
            <a:endParaRPr sz="1000" b="1" dirty="0"/>
          </a:p>
        </p:txBody>
      </p:sp>
      <p:sp>
        <p:nvSpPr>
          <p:cNvPr id="687" name="Google Shape;687;p36"/>
          <p:cNvSpPr txBox="1"/>
          <p:nvPr/>
        </p:nvSpPr>
        <p:spPr>
          <a:xfrm>
            <a:off x="3494920" y="2293364"/>
            <a:ext cx="1609841" cy="32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42000"/>
              </a:lnSpc>
            </a:pPr>
            <a:r>
              <a:rPr lang="es-ES" sz="2000" b="1" dirty="0" smtClean="0">
                <a:solidFill>
                  <a:schemeClr val="accent4">
                    <a:lumMod val="75000"/>
                  </a:schemeClr>
                </a:solidFill>
              </a:rPr>
              <a:t>SMILEMIND</a:t>
            </a:r>
            <a:endParaRPr lang="es-E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88" name="Google Shape;688;p36"/>
          <p:cNvSpPr txBox="1"/>
          <p:nvPr/>
        </p:nvSpPr>
        <p:spPr>
          <a:xfrm>
            <a:off x="5301564" y="2293364"/>
            <a:ext cx="1609841" cy="32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42000"/>
              </a:lnSpc>
            </a:pPr>
            <a:r>
              <a:rPr lang="es-ES" sz="2000" b="1" dirty="0" smtClean="0">
                <a:solidFill>
                  <a:schemeClr val="accent2">
                    <a:lumMod val="75000"/>
                  </a:schemeClr>
                </a:solidFill>
              </a:rPr>
              <a:t>WORRYTREE</a:t>
            </a:r>
            <a:endParaRPr lang="es-E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9" name="Google Shape;689;p36"/>
          <p:cNvSpPr txBox="1"/>
          <p:nvPr/>
        </p:nvSpPr>
        <p:spPr>
          <a:xfrm>
            <a:off x="7075341" y="2297258"/>
            <a:ext cx="1745187" cy="31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42000"/>
              </a:lnSpc>
            </a:pPr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</a:rPr>
              <a:t>AFFIRMATION</a:t>
            </a:r>
            <a:r>
              <a:rPr lang="es-ES" sz="1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s-E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8721499" y="2165518"/>
            <a:ext cx="1859967" cy="618435"/>
          </a:xfrm>
          <a:custGeom>
            <a:avLst/>
            <a:gdLst/>
            <a:ahLst/>
            <a:cxnLst/>
            <a:rect l="l" t="t" r="r" b="b"/>
            <a:pathLst>
              <a:path w="4613670" h="1534036" extrusionOk="0">
                <a:moveTo>
                  <a:pt x="4059950" y="1534036"/>
                </a:moveTo>
                <a:lnTo>
                  <a:pt x="553720" y="1534036"/>
                </a:lnTo>
                <a:cubicBezTo>
                  <a:pt x="247650" y="1534036"/>
                  <a:pt x="0" y="1190656"/>
                  <a:pt x="0" y="767938"/>
                </a:cubicBezTo>
                <a:cubicBezTo>
                  <a:pt x="0" y="343458"/>
                  <a:pt x="247650" y="0"/>
                  <a:pt x="553720" y="0"/>
                </a:cubicBezTo>
                <a:lnTo>
                  <a:pt x="4059950" y="0"/>
                </a:lnTo>
                <a:cubicBezTo>
                  <a:pt x="4366020" y="0"/>
                  <a:pt x="4613670" y="343458"/>
                  <a:pt x="4613670" y="767938"/>
                </a:cubicBezTo>
                <a:cubicBezTo>
                  <a:pt x="4612400" y="1190656"/>
                  <a:pt x="4364750" y="1534036"/>
                  <a:pt x="4059950" y="15340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691" name="Google Shape;691;p36"/>
          <p:cNvSpPr txBox="1"/>
          <p:nvPr/>
        </p:nvSpPr>
        <p:spPr>
          <a:xfrm>
            <a:off x="8918302" y="2201100"/>
            <a:ext cx="1609841" cy="32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42000"/>
              </a:lnSpc>
            </a:pPr>
            <a:r>
              <a:rPr lang="es-ES" sz="2400" b="1" dirty="0" smtClean="0">
                <a:solidFill>
                  <a:srgbClr val="7030A0"/>
                </a:solidFill>
              </a:rPr>
              <a:t>FNL</a:t>
            </a:r>
            <a:endParaRPr sz="2400" b="1" dirty="0">
              <a:solidFill>
                <a:srgbClr val="7030A0"/>
              </a:solidFill>
            </a:endParaRPr>
          </a:p>
        </p:txBody>
      </p:sp>
      <p:sp>
        <p:nvSpPr>
          <p:cNvPr id="692" name="Google Shape;692;p36"/>
          <p:cNvSpPr/>
          <p:nvPr/>
        </p:nvSpPr>
        <p:spPr>
          <a:xfrm rot="-5400000">
            <a:off x="3612764" y="3956444"/>
            <a:ext cx="3234635" cy="30165"/>
          </a:xfrm>
          <a:custGeom>
            <a:avLst/>
            <a:gdLst/>
            <a:ahLst/>
            <a:cxnLst/>
            <a:rect l="l" t="t" r="r" b="b"/>
            <a:pathLst>
              <a:path w="7490223" h="69850" extrusionOk="0">
                <a:moveTo>
                  <a:pt x="7199392" y="0"/>
                </a:moveTo>
                <a:lnTo>
                  <a:pt x="0" y="0"/>
                </a:lnTo>
                <a:lnTo>
                  <a:pt x="0" y="69850"/>
                </a:lnTo>
                <a:lnTo>
                  <a:pt x="7490223" y="69850"/>
                </a:lnTo>
                <a:lnTo>
                  <a:pt x="7490223" y="0"/>
                </a:lnTo>
                <a:close/>
              </a:path>
            </a:pathLst>
          </a:custGeom>
          <a:solidFill>
            <a:srgbClr val="03989E">
              <a:alpha val="52549"/>
            </a:srgbClr>
          </a:solidFill>
          <a:ln>
            <a:noFill/>
          </a:ln>
        </p:spPr>
      </p:sp>
      <p:sp>
        <p:nvSpPr>
          <p:cNvPr id="693" name="Google Shape;693;p36"/>
          <p:cNvSpPr/>
          <p:nvPr/>
        </p:nvSpPr>
        <p:spPr>
          <a:xfrm rot="-5400000">
            <a:off x="5419031" y="3956444"/>
            <a:ext cx="3234635" cy="30165"/>
          </a:xfrm>
          <a:custGeom>
            <a:avLst/>
            <a:gdLst/>
            <a:ahLst/>
            <a:cxnLst/>
            <a:rect l="l" t="t" r="r" b="b"/>
            <a:pathLst>
              <a:path w="7490223" h="69850" extrusionOk="0">
                <a:moveTo>
                  <a:pt x="7199392" y="0"/>
                </a:moveTo>
                <a:lnTo>
                  <a:pt x="0" y="0"/>
                </a:lnTo>
                <a:lnTo>
                  <a:pt x="0" y="69850"/>
                </a:lnTo>
                <a:lnTo>
                  <a:pt x="7490223" y="69850"/>
                </a:lnTo>
                <a:lnTo>
                  <a:pt x="7490223" y="0"/>
                </a:lnTo>
                <a:close/>
              </a:path>
            </a:pathLst>
          </a:custGeom>
          <a:solidFill>
            <a:srgbClr val="03989E">
              <a:alpha val="52549"/>
            </a:srgbClr>
          </a:solidFill>
          <a:ln>
            <a:noFill/>
          </a:ln>
        </p:spPr>
      </p:sp>
      <p:sp>
        <p:nvSpPr>
          <p:cNvPr id="694" name="Google Shape;694;p36"/>
          <p:cNvSpPr/>
          <p:nvPr/>
        </p:nvSpPr>
        <p:spPr>
          <a:xfrm rot="-5400000">
            <a:off x="7328532" y="3956444"/>
            <a:ext cx="3234635" cy="30165"/>
          </a:xfrm>
          <a:custGeom>
            <a:avLst/>
            <a:gdLst/>
            <a:ahLst/>
            <a:cxnLst/>
            <a:rect l="l" t="t" r="r" b="b"/>
            <a:pathLst>
              <a:path w="7490223" h="69850" extrusionOk="0">
                <a:moveTo>
                  <a:pt x="7199392" y="0"/>
                </a:moveTo>
                <a:lnTo>
                  <a:pt x="0" y="0"/>
                </a:lnTo>
                <a:lnTo>
                  <a:pt x="0" y="69850"/>
                </a:lnTo>
                <a:lnTo>
                  <a:pt x="7490223" y="69850"/>
                </a:lnTo>
                <a:lnTo>
                  <a:pt x="7490223" y="0"/>
                </a:lnTo>
                <a:close/>
              </a:path>
            </a:pathLst>
          </a:custGeom>
          <a:solidFill>
            <a:srgbClr val="03989E">
              <a:alpha val="52549"/>
            </a:srgbClr>
          </a:solidFill>
          <a:ln>
            <a:noFill/>
          </a:ln>
        </p:spPr>
      </p:sp>
      <p:sp>
        <p:nvSpPr>
          <p:cNvPr id="695" name="Google Shape;695;p36"/>
          <p:cNvSpPr/>
          <p:nvPr/>
        </p:nvSpPr>
        <p:spPr>
          <a:xfrm rot="-5400000">
            <a:off x="1741034" y="3956444"/>
            <a:ext cx="3234635" cy="30165"/>
          </a:xfrm>
          <a:custGeom>
            <a:avLst/>
            <a:gdLst/>
            <a:ahLst/>
            <a:cxnLst/>
            <a:rect l="l" t="t" r="r" b="b"/>
            <a:pathLst>
              <a:path w="7490223" h="69850" extrusionOk="0">
                <a:moveTo>
                  <a:pt x="7199392" y="0"/>
                </a:moveTo>
                <a:lnTo>
                  <a:pt x="0" y="0"/>
                </a:lnTo>
                <a:lnTo>
                  <a:pt x="0" y="69850"/>
                </a:lnTo>
                <a:lnTo>
                  <a:pt x="7490223" y="69850"/>
                </a:lnTo>
                <a:lnTo>
                  <a:pt x="7490223" y="0"/>
                </a:lnTo>
                <a:close/>
              </a:path>
            </a:pathLst>
          </a:custGeom>
          <a:solidFill>
            <a:srgbClr val="03989E">
              <a:alpha val="52549"/>
            </a:srgbClr>
          </a:solidFill>
          <a:ln>
            <a:noFill/>
          </a:ln>
        </p:spPr>
      </p:sp>
      <p:pic>
        <p:nvPicPr>
          <p:cNvPr id="4100" name="Picture 4" descr="Free Check Mark SVG, PNG Icon, Symbol. Download Imag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719" y="2707380"/>
            <a:ext cx="723265" cy="7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Check Mark SVG, PNG Icon, Symbol. Download Imag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719" y="3469283"/>
            <a:ext cx="723265" cy="7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Free Check Mark SVG, PNG Icon, Symbol. Download Imag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719" y="4175852"/>
            <a:ext cx="723265" cy="7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Check Mark SVG, PNG Icon, Symbol. Download Imag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022" y="4917993"/>
            <a:ext cx="723265" cy="7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04" y="3015437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3"/>
          <a:stretch/>
        </p:blipFill>
        <p:spPr>
          <a:xfrm>
            <a:off x="10164417" y="1"/>
            <a:ext cx="1981856" cy="961376"/>
          </a:xfrm>
          <a:prstGeom prst="rect">
            <a:avLst/>
          </a:prstGeom>
        </p:spPr>
      </p:pic>
      <p:pic>
        <p:nvPicPr>
          <p:cNvPr id="42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24" y="3730124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33" y="4374547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46" y="5106830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49" y="2985398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14" y="3658738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65" y="4415594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82" y="5071560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40" y="3015437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934" y="3730124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417" y="4389787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Lo mejor de Equis: ¡Quejas, Ataque Pokémon y terminamos cantando! |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84" y="5090959"/>
            <a:ext cx="377332" cy="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459213" y="6152859"/>
            <a:ext cx="656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Nota: Aplicativos que guardan relación a disminuir el estrés laboral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07164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1980" y="41977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sym typeface="Merriweather"/>
              </a:rPr>
              <a:t>SOLUCIÓN</a:t>
            </a:r>
            <a:endParaRPr lang="es-ES" sz="5400" b="1" dirty="0">
              <a:solidFill>
                <a:schemeClr val="accent5">
                  <a:lumMod val="75000"/>
                </a:schemeClr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01980" y="1208498"/>
            <a:ext cx="10610850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plataforma digital integrada, Funcional </a:t>
            </a:r>
            <a:r>
              <a:rPr lang="es-P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Neuro</a:t>
            </a:r>
            <a:r>
              <a:rPr lang="es-P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Laboral, busca optimizar el estado físico y mental del colaborador (usuario) en base a rutinas físicas, visualizaciones y uso de mensajes personalizados para cambiar los patrones de pensamiento y comportamiento mediante </a:t>
            </a:r>
            <a:r>
              <a:rPr lang="es-P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técnicas psicológicas adaptadas </a:t>
            </a:r>
            <a:r>
              <a:rPr lang="es-P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según el perfil del usuario. Asimismo, desarrollar sus competencias laborales </a:t>
            </a:r>
            <a:r>
              <a:rPr lang="es-P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es-P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incremento de su productividad y alto rendimiento en toda la jornada laboral. Disminuyendo el agotamiento físico, estrés laboral, enfermedades laborales y el desinterés por las tareas.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01980" y="326025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colaborador ingresa a la plataforma y crea una cuenta, pudiendo </a:t>
            </a:r>
            <a:r>
              <a:rPr lang="es-ES" dirty="0" err="1" smtClean="0"/>
              <a:t>logearse</a:t>
            </a:r>
            <a:r>
              <a:rPr lang="es-ES" dirty="0" smtClean="0"/>
              <a:t>, para tener acceso a la plataforma digital, colocando sus datos personales y </a:t>
            </a:r>
            <a:r>
              <a:rPr lang="es-ES" dirty="0" smtClean="0"/>
              <a:t>laborales.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3"/>
          <a:stretch/>
        </p:blipFill>
        <p:spPr>
          <a:xfrm>
            <a:off x="10164417" y="1"/>
            <a:ext cx="1981856" cy="96137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41037" t="17074" r="41037" b="16440"/>
          <a:stretch/>
        </p:blipFill>
        <p:spPr>
          <a:xfrm>
            <a:off x="653162" y="4165545"/>
            <a:ext cx="1158582" cy="2588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40731" t="16350" r="40732" b="12817"/>
          <a:stretch/>
        </p:blipFill>
        <p:spPr>
          <a:xfrm>
            <a:off x="2442207" y="4165545"/>
            <a:ext cx="1158579" cy="2588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/>
          <a:srcRect l="40731" t="14901" r="40832" b="12998"/>
          <a:stretch/>
        </p:blipFill>
        <p:spPr>
          <a:xfrm>
            <a:off x="4256454" y="4165545"/>
            <a:ext cx="1267197" cy="2588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l="40833" t="16531" r="40935" b="12999"/>
          <a:stretch/>
        </p:blipFill>
        <p:spPr>
          <a:xfrm>
            <a:off x="6200323" y="4165545"/>
            <a:ext cx="1249095" cy="2588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/>
          <a:srcRect l="40630" t="15806" r="40629" b="13723"/>
          <a:stretch/>
        </p:blipFill>
        <p:spPr>
          <a:xfrm>
            <a:off x="8126089" y="4165545"/>
            <a:ext cx="1267196" cy="2588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72777" t="38097" r="8432" b="32068"/>
          <a:stretch/>
        </p:blipFill>
        <p:spPr>
          <a:xfrm>
            <a:off x="9693589" y="5415170"/>
            <a:ext cx="538451" cy="480632"/>
          </a:xfrm>
          <a:prstGeom prst="rect">
            <a:avLst/>
          </a:prstGeom>
        </p:spPr>
      </p:pic>
      <p:pic>
        <p:nvPicPr>
          <p:cNvPr id="14" name="Picture 4" descr="Icono de altavoz y sonido morado (símbolo png)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07" y="4565853"/>
            <a:ext cx="430367" cy="43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3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8;p28"/>
          <p:cNvSpPr txBox="1">
            <a:spLocks noGrp="1"/>
          </p:cNvSpPr>
          <p:nvPr>
            <p:ph type="title"/>
          </p:nvPr>
        </p:nvSpPr>
        <p:spPr>
          <a:xfrm>
            <a:off x="565071" y="3550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sym typeface="Merriweather"/>
              </a:rPr>
              <a:t>TAMAÑO DE MERCADO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64157" y="1596069"/>
            <a:ext cx="6957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i="0" dirty="0" smtClean="0">
                <a:solidFill>
                  <a:srgbClr val="232323"/>
                </a:solidFill>
                <a:effectLst/>
                <a:latin typeface="Roboto"/>
              </a:rPr>
              <a:t>En el Perú existen más de 2 millones 838 mil empresas</a:t>
            </a:r>
            <a:endParaRPr lang="es-ES" b="1" i="0" dirty="0">
              <a:solidFill>
                <a:srgbClr val="232323"/>
              </a:solidFill>
              <a:effectLst/>
              <a:latin typeface="Roboto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64157" y="3196353"/>
            <a:ext cx="4240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i="0" dirty="0" smtClean="0">
                <a:solidFill>
                  <a:srgbClr val="26292E"/>
                </a:solidFill>
                <a:effectLst/>
                <a:latin typeface="Roboto"/>
              </a:rPr>
              <a:t>Creación de empresas se incrementó en 11,9%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378381" y="6423805"/>
            <a:ext cx="113271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/>
              <a:t>https</a:t>
            </a:r>
            <a:r>
              <a:rPr lang="es-ES" sz="800" dirty="0" smtClean="0"/>
              <a:t>://www.gob.pe/institucion/inei/noticias/534864-en-el-peru-existen-mas-de-2-millones-838-mil-empresas</a:t>
            </a:r>
            <a:endParaRPr lang="es-ES" sz="800" dirty="0"/>
          </a:p>
        </p:txBody>
      </p:sp>
      <p:sp>
        <p:nvSpPr>
          <p:cNvPr id="11" name="Rectángulo 10"/>
          <p:cNvSpPr/>
          <p:nvPr/>
        </p:nvSpPr>
        <p:spPr>
          <a:xfrm>
            <a:off x="464157" y="1954223"/>
            <a:ext cx="65830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A inicios de este 2021, en enero, el Registro de la Planilla Electrónica del Ministerio de Trabajo (MTPE) registró cerca de 3.4 millones de trabajadores formales en el país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78381" y="6246972"/>
            <a:ext cx="108889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smtClean="0"/>
              <a:t>https://rpp.pe/economia/economia/empleo-cantidad-de-trabajadores-formales-se-redujo-77-a-inicios-del-2021-pero-desacelera-su-caida-coronavirus-en-peru-noticia-1323684</a:t>
            </a:r>
            <a:endParaRPr lang="es-ES" sz="800" dirty="0"/>
          </a:p>
        </p:txBody>
      </p:sp>
      <p:sp>
        <p:nvSpPr>
          <p:cNvPr id="2" name="Rectángulo 1"/>
          <p:cNvSpPr/>
          <p:nvPr/>
        </p:nvSpPr>
        <p:spPr>
          <a:xfrm>
            <a:off x="450739" y="3931101"/>
            <a:ext cx="33922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Tenemos 551 millones de soles para invertir en la salud mental de nuestra población, de los cuales 300 millones se han transferido a las regiones (</a:t>
            </a:r>
            <a:r>
              <a:rPr lang="es-ES" dirty="0" err="1"/>
              <a:t>Minsa</a:t>
            </a:r>
            <a:r>
              <a:rPr lang="es-ES" dirty="0"/>
              <a:t>). 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78381" y="6585853"/>
            <a:ext cx="101193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/>
              <a:t>https://www.gob.pe/institucion/minsa/noticias/306655-ministerio-de-salud-invertira-551-millones-de-soles-para-atender-la-salud-mental-de-la-poblacion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78381" y="608873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800" dirty="0"/>
              <a:t>https://orientacion-laboral.infojobs.net/ejemplos-de-empresas-con-salario-emocional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534885" y="809455"/>
            <a:ext cx="44170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/>
              <a:t>Existen 300 millones de empresas en el planeta. Así lo indica la firma especialista en datos </a:t>
            </a:r>
            <a:r>
              <a:rPr lang="es-ES" dirty="0" err="1"/>
              <a:t>BoldData</a:t>
            </a:r>
            <a:r>
              <a:rPr lang="es-ES" dirty="0"/>
              <a:t> en un estudio. Este informe evidencia que un 43,6% de las compañías registradas en el mundo son oriundas de China y EE.UU. Un tercio de todas las empresas a nivel global son </a:t>
            </a:r>
            <a:r>
              <a:rPr lang="es-ES" dirty="0" err="1"/>
              <a:t>freelances</a:t>
            </a:r>
            <a:r>
              <a:rPr lang="es-ES" dirty="0"/>
              <a:t> o profesionales.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112" y="4030548"/>
            <a:ext cx="4770783" cy="196902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963" y="3842684"/>
            <a:ext cx="1905965" cy="1980224"/>
          </a:xfrm>
          <a:prstGeom prst="rect">
            <a:avLst/>
          </a:prstGeom>
        </p:spPr>
      </p:pic>
      <p:pic>
        <p:nvPicPr>
          <p:cNvPr id="17" name="Picture 2" descr="La Tierra (Universo Eje) | Fantendo Wiki | Fand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386" y="3151131"/>
            <a:ext cx="1353792" cy="135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5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63267" y="1799561"/>
            <a:ext cx="1097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</a:t>
            </a:r>
            <a:r>
              <a:rPr lang="es-ES" b="1" dirty="0" smtClean="0"/>
              <a:t>¿A quien nos dirigimos?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15306" y="6414052"/>
            <a:ext cx="109774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0" i="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b="0" i="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621323" y="1365236"/>
            <a:ext cx="796671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SEGMENTACION DE CLIENTE</a:t>
            </a:r>
            <a:endParaRPr lang="es-ES" b="1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21323" y="39673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Gill Sans MT Condensed" panose="020B0506020104020203" pitchFamily="34" charset="0"/>
                <a:sym typeface="Merriweather"/>
              </a:rPr>
              <a:t>MODELO DE NEGOCIO</a:t>
            </a:r>
            <a:endParaRPr lang="es-ES" sz="5400" b="1" dirty="0">
              <a:solidFill>
                <a:schemeClr val="accent5">
                  <a:lumMod val="75000"/>
                </a:schemeClr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3"/>
          <a:stretch/>
        </p:blipFill>
        <p:spPr>
          <a:xfrm>
            <a:off x="10164417" y="1"/>
            <a:ext cx="1981856" cy="96137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63267" y="2263133"/>
            <a:ext cx="110935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El rubro de empresas el cual nos vamos a dirigir inicialmente será el rubro </a:t>
            </a:r>
            <a:r>
              <a:rPr lang="es-ES" b="1" dirty="0"/>
              <a:t>RETAIL: LOS SUPERMERCADOS y LAS TIENDAS DEPARTAMENTALES.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Por las siguientes razones</a:t>
            </a:r>
            <a:r>
              <a:rPr lang="es-ES" dirty="0" smtClean="0"/>
              <a:t>:</a:t>
            </a:r>
          </a:p>
          <a:p>
            <a:pPr algn="just"/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Tratan directamente al cliente, en ocasiones tienen que lidiar con “clientes difíciles”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Logran cumplir la cuota de venta mensual generando mayor presión en el día a día.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Presentan una supervisión constante y en ocasiones llega ser rígida y autocrática.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Modo de pago de su remuneración es de modalidad variable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5698435" y="50642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ES" b="1" i="1" dirty="0"/>
              <a:t>Según la OIT el 85% de trabajadores del rubro comercial del sector RETAIL padecen de estrés laboral, causado por la misma dinámica de sus funciones.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004050" y="619814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/>
            <a:r>
              <a:rPr lang="es-ES" sz="800" dirty="0">
                <a:solidFill>
                  <a:srgbClr val="2C3E50"/>
                </a:solidFill>
                <a:latin typeface="Lato"/>
              </a:rPr>
              <a:t>Álvarez Silva, L. A., &amp; Espinoza Samaniego, C. E. (2018). Diagnóstico de estrés laboral en los trabajadores de una empresa comercial: Diagnosis of </a:t>
            </a:r>
            <a:r>
              <a:rPr lang="es-ES" sz="800" dirty="0" err="1">
                <a:solidFill>
                  <a:srgbClr val="2C3E50"/>
                </a:solidFill>
                <a:latin typeface="Lato"/>
              </a:rPr>
              <a:t>work</a:t>
            </a:r>
            <a:r>
              <a:rPr lang="es-ES" sz="800" dirty="0">
                <a:solidFill>
                  <a:srgbClr val="2C3E50"/>
                </a:solidFill>
                <a:latin typeface="Lato"/>
              </a:rPr>
              <a:t> stress in </a:t>
            </a:r>
            <a:r>
              <a:rPr lang="es-ES" sz="800" dirty="0" err="1">
                <a:solidFill>
                  <a:srgbClr val="2C3E50"/>
                </a:solidFill>
                <a:latin typeface="Lato"/>
              </a:rPr>
              <a:t>the</a:t>
            </a:r>
            <a:r>
              <a:rPr lang="es-ES" sz="800" dirty="0">
                <a:solidFill>
                  <a:srgbClr val="2C3E50"/>
                </a:solidFill>
                <a:latin typeface="Lato"/>
              </a:rPr>
              <a:t> </a:t>
            </a:r>
            <a:r>
              <a:rPr lang="es-ES" sz="800" dirty="0" err="1">
                <a:solidFill>
                  <a:srgbClr val="2C3E50"/>
                </a:solidFill>
                <a:latin typeface="Lato"/>
              </a:rPr>
              <a:t>workers</a:t>
            </a:r>
            <a:r>
              <a:rPr lang="es-ES" sz="800" dirty="0">
                <a:solidFill>
                  <a:srgbClr val="2C3E50"/>
                </a:solidFill>
                <a:latin typeface="Lato"/>
              </a:rPr>
              <a:t> of a </a:t>
            </a:r>
            <a:r>
              <a:rPr lang="es-ES" sz="800" dirty="0" err="1">
                <a:solidFill>
                  <a:srgbClr val="2C3E50"/>
                </a:solidFill>
                <a:latin typeface="Lato"/>
              </a:rPr>
              <a:t>commercial</a:t>
            </a:r>
            <a:r>
              <a:rPr lang="es-ES" sz="800" dirty="0">
                <a:solidFill>
                  <a:srgbClr val="2C3E50"/>
                </a:solidFill>
                <a:latin typeface="Lato"/>
              </a:rPr>
              <a:t> </a:t>
            </a:r>
            <a:r>
              <a:rPr lang="es-ES" sz="800" dirty="0" err="1">
                <a:solidFill>
                  <a:srgbClr val="2C3E50"/>
                </a:solidFill>
                <a:latin typeface="Lato"/>
              </a:rPr>
              <a:t>company</a:t>
            </a:r>
            <a:r>
              <a:rPr lang="es-ES" sz="800" dirty="0">
                <a:solidFill>
                  <a:srgbClr val="2C3E50"/>
                </a:solidFill>
                <a:latin typeface="Lato"/>
              </a:rPr>
              <a:t>. </a:t>
            </a:r>
            <a:r>
              <a:rPr lang="es-ES" sz="800" i="1" dirty="0">
                <a:solidFill>
                  <a:srgbClr val="2C3E50"/>
                </a:solidFill>
                <a:latin typeface="Lato"/>
              </a:rPr>
              <a:t>Centro Sur</a:t>
            </a:r>
            <a:r>
              <a:rPr lang="es-ES" sz="800" dirty="0">
                <a:solidFill>
                  <a:srgbClr val="2C3E50"/>
                </a:solidFill>
                <a:latin typeface="Lato"/>
              </a:rPr>
              <a:t>, </a:t>
            </a:r>
            <a:r>
              <a:rPr lang="es-ES" sz="800" i="1" dirty="0">
                <a:solidFill>
                  <a:srgbClr val="2C3E50"/>
                </a:solidFill>
                <a:latin typeface="Lato"/>
              </a:rPr>
              <a:t>2</a:t>
            </a:r>
            <a:r>
              <a:rPr lang="es-ES" sz="800" dirty="0">
                <a:solidFill>
                  <a:srgbClr val="2C3E50"/>
                </a:solidFill>
                <a:latin typeface="Lato"/>
              </a:rPr>
              <a:t>(2), 50–84. https://doi.org/10.37955/cs.v2i2.15</a:t>
            </a:r>
            <a:endParaRPr lang="es-E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62153</TotalTime>
  <Words>1600</Words>
  <Application>Microsoft Office PowerPoint</Application>
  <PresentationFormat>Panorámica</PresentationFormat>
  <Paragraphs>132</Paragraphs>
  <Slides>12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Gill Sans MT Condensed</vt:lpstr>
      <vt:lpstr>Lato</vt:lpstr>
      <vt:lpstr>Merriweather</vt:lpstr>
      <vt:lpstr>Open Sans</vt:lpstr>
      <vt:lpstr>Roboto</vt:lpstr>
      <vt:lpstr>Söhne</vt:lpstr>
      <vt:lpstr>Times New Roman</vt:lpstr>
      <vt:lpstr>Wingdings</vt:lpstr>
      <vt:lpstr>Tema de Office</vt:lpstr>
      <vt:lpstr>Hoja de cálculo</vt:lpstr>
      <vt:lpstr>Presentación de PowerPoint</vt:lpstr>
      <vt:lpstr>JAVIER RUÍZ SANTAMARÍA CEO – FUNDADOR </vt:lpstr>
      <vt:lpstr>Presentación de PowerPoint</vt:lpstr>
      <vt:lpstr>PROBLEMA</vt:lpstr>
      <vt:lpstr>DEFICIENCIAS DE LAS SOLUCIONES ACTUALES DE  LOS COMPETIDORES </vt:lpstr>
      <vt:lpstr>Presentación de PowerPoint</vt:lpstr>
      <vt:lpstr>SOLUCIÓN</vt:lpstr>
      <vt:lpstr>TAMAÑO DE MERCADO</vt:lpstr>
      <vt:lpstr>MODELO DE NEGOCIO</vt:lpstr>
      <vt:lpstr>1. PROBLEMA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FUNCIONAL NEURO LABORAL</dc:title>
  <dc:creator>Javier</dc:creator>
  <cp:lastModifiedBy>Javier</cp:lastModifiedBy>
  <cp:revision>201</cp:revision>
  <dcterms:created xsi:type="dcterms:W3CDTF">2023-02-01T13:32:53Z</dcterms:created>
  <dcterms:modified xsi:type="dcterms:W3CDTF">2023-05-24T17:11:02Z</dcterms:modified>
</cp:coreProperties>
</file>